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EFC"/>
    <a:srgbClr val="FFFFCC"/>
    <a:srgbClr val="36A63A"/>
    <a:srgbClr val="91422B"/>
    <a:srgbClr val="DC5937"/>
    <a:srgbClr val="2467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3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8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112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945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811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595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04/01/2026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35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04/01/2026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565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04/01/2026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984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488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43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57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768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0FA86-DF74-408D-A759-02A09F45A549}" type="datetimeFigureOut">
              <a:rPr lang="en-GB" smtClean="0"/>
              <a:t>04/01/2026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46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6506908" y="2270125"/>
            <a:ext cx="2423758" cy="171141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Art: </a:t>
            </a:r>
          </a:p>
          <a:p>
            <a:pPr algn="ctr"/>
            <a:r>
              <a:rPr lang="en-GB" sz="1200" b="1" dirty="0">
                <a:solidFill>
                  <a:schemeClr val="tx1"/>
                </a:solidFill>
                <a:latin typeface="Ink Free" panose="03080402000500000000" pitchFamily="66" charset="0"/>
              </a:rPr>
              <a:t>Mechanisms: Fairground Wheel</a:t>
            </a:r>
            <a:endParaRPr lang="en-US" sz="1200" dirty="0">
              <a:solidFill>
                <a:schemeClr val="tx1"/>
              </a:solidFill>
              <a:latin typeface="Ink Free" panose="03080402000500000000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Design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Build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Survey design opinions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Add pods and decoration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4140" y="218155"/>
            <a:ext cx="2482543" cy="481337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English</a:t>
            </a:r>
          </a:p>
          <a:p>
            <a:r>
              <a:rPr lang="en-GB" sz="1550" b="1" u="sng" dirty="0">
                <a:solidFill>
                  <a:schemeClr val="tx1"/>
                </a:solidFill>
              </a:rPr>
              <a:t>Writing</a:t>
            </a:r>
            <a:endParaRPr lang="en-GB" sz="155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550" dirty="0">
                <a:solidFill>
                  <a:schemeClr val="tx1"/>
                </a:solidFill>
              </a:rPr>
              <a:t>Character description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550" dirty="0">
                <a:solidFill>
                  <a:schemeClr val="tx1"/>
                </a:solidFill>
              </a:rPr>
              <a:t>Recount</a:t>
            </a:r>
          </a:p>
          <a:p>
            <a:r>
              <a:rPr lang="en-GB" sz="1550" b="1" u="sng" dirty="0" err="1">
                <a:solidFill>
                  <a:schemeClr val="tx1"/>
                </a:solidFill>
              </a:rPr>
              <a:t>SPaG</a:t>
            </a:r>
            <a:endParaRPr lang="en-GB" sz="155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550" dirty="0">
                <a:solidFill>
                  <a:schemeClr val="tx1"/>
                </a:solidFill>
              </a:rPr>
              <a:t>Apostrophes of possession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550" dirty="0">
                <a:solidFill>
                  <a:schemeClr val="tx1"/>
                </a:solidFill>
              </a:rPr>
              <a:t>Conjunctions: and, but, 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550" dirty="0">
                <a:solidFill>
                  <a:schemeClr val="tx1"/>
                </a:solidFill>
              </a:rPr>
              <a:t>Apostrophes of contraction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550" dirty="0">
                <a:solidFill>
                  <a:schemeClr val="tx1"/>
                </a:solidFill>
              </a:rPr>
              <a:t>What are adverbs?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550" dirty="0">
                <a:solidFill>
                  <a:schemeClr val="tx1"/>
                </a:solidFill>
              </a:rPr>
              <a:t>Using adverbs</a:t>
            </a:r>
          </a:p>
          <a:p>
            <a:r>
              <a:rPr lang="en-GB" sz="1550" b="1" u="sng" dirty="0">
                <a:solidFill>
                  <a:schemeClr val="tx1"/>
                </a:solidFill>
              </a:rPr>
              <a:t>Texts</a:t>
            </a:r>
            <a:endParaRPr lang="en-GB" sz="1550" b="1" dirty="0">
              <a:solidFill>
                <a:schemeClr val="tx1"/>
              </a:solidFill>
            </a:endParaRPr>
          </a:p>
          <a:p>
            <a:r>
              <a:rPr lang="en-GB" sz="1550" dirty="0">
                <a:solidFill>
                  <a:schemeClr val="tx1"/>
                </a:solidFill>
              </a:rPr>
              <a:t>- ‘Paddington at the Palace’ by Michael Bond</a:t>
            </a:r>
          </a:p>
          <a:p>
            <a:r>
              <a:rPr lang="en-GB" sz="1550" dirty="0">
                <a:solidFill>
                  <a:schemeClr val="tx1"/>
                </a:solidFill>
              </a:rPr>
              <a:t> - ‘The King’s Pants’ by Nicholas Allan</a:t>
            </a:r>
          </a:p>
          <a:p>
            <a:pPr marL="171450" indent="-171450">
              <a:buFontTx/>
              <a:buChar char="-"/>
            </a:pPr>
            <a:r>
              <a:rPr lang="en-GB" sz="1550" dirty="0">
                <a:solidFill>
                  <a:schemeClr val="tx1"/>
                </a:solidFill>
              </a:rPr>
              <a:t>‘The Queen’s Knickers’ by Nicholas Allan</a:t>
            </a: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4343" y="5148855"/>
            <a:ext cx="2482543" cy="150810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Maths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Addition within 100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Subtraction within 100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Multiplication &amp; Division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Number Sense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274" y="77105"/>
            <a:ext cx="8989453" cy="6697181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753956" y="2322235"/>
            <a:ext cx="3675679" cy="1634164"/>
            <a:chOff x="2718748" y="3805618"/>
            <a:chExt cx="3675679" cy="1498499"/>
          </a:xfrm>
          <a:solidFill>
            <a:srgbClr val="F39EFC"/>
          </a:solidFill>
        </p:grpSpPr>
        <p:sp>
          <p:nvSpPr>
            <p:cNvPr id="3" name="Oval 2"/>
            <p:cNvSpPr/>
            <p:nvPr/>
          </p:nvSpPr>
          <p:spPr>
            <a:xfrm>
              <a:off x="2718748" y="3805618"/>
              <a:ext cx="3675679" cy="1498499"/>
            </a:xfrm>
            <a:prstGeom prst="ellipse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489703" y="4801707"/>
              <a:ext cx="2092035" cy="30777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Herons Class Years 1 &amp; 2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204477" y="4068028"/>
              <a:ext cx="2723294" cy="75405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latin typeface="Kristen ITC" panose="03050502040202030202" pitchFamily="66" charset="0"/>
                </a:rPr>
                <a:t>Term 3</a:t>
              </a:r>
            </a:p>
            <a:p>
              <a:pPr algn="ctr"/>
              <a:r>
                <a:rPr lang="en-GB" sz="500" dirty="0">
                  <a:latin typeface="Kristen ITC" panose="03050502040202030202" pitchFamily="66" charset="0"/>
                </a:rPr>
                <a:t>-</a:t>
              </a:r>
            </a:p>
            <a:p>
              <a:pPr algn="ctr"/>
              <a:r>
                <a:rPr lang="en-GB" sz="2400" b="1" dirty="0">
                  <a:latin typeface="Ink Free" panose="03080402000500000000" pitchFamily="66" charset="0"/>
                </a:rPr>
                <a:t>Kings and Queens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6099041" y="245380"/>
            <a:ext cx="2831625" cy="188822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dirty="0">
              <a:solidFill>
                <a:schemeClr val="tx1"/>
              </a:solidFill>
              <a:latin typeface="+mj-lt"/>
            </a:endParaRPr>
          </a:p>
          <a:p>
            <a:endParaRPr lang="en-GB" sz="1200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History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The role of a monarch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Name some important British monarchs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Inheriting the title of king or queen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Who was Richard III?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Medieval banquets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Comparing Queen Victoria and Elizabeth I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267969" y="5062242"/>
            <a:ext cx="2712431" cy="606201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Gymnastics</a:t>
            </a:r>
          </a:p>
        </p:txBody>
      </p:sp>
      <p:sp>
        <p:nvSpPr>
          <p:cNvPr id="9" name="AutoShape 2" descr="Image result for stone age boy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6099041" y="5781623"/>
            <a:ext cx="2870027" cy="89255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Ink Free" panose="03080402000500000000" pitchFamily="66" charset="0"/>
              </a:rPr>
              <a:t>RE</a:t>
            </a:r>
          </a:p>
          <a:p>
            <a:pPr fontAlgn="base"/>
            <a:r>
              <a:rPr lang="en-GB" sz="1600" dirty="0"/>
              <a:t>GOSPEL:  What is the good news that Jesus brings?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65120" y="245382"/>
            <a:ext cx="3097859" cy="194032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Science </a:t>
            </a:r>
          </a:p>
          <a:p>
            <a:pPr algn="ctr"/>
            <a:r>
              <a:rPr lang="en-GB" b="1" dirty="0">
                <a:solidFill>
                  <a:schemeClr val="tx1"/>
                </a:solidFill>
                <a:latin typeface="Ink Free" panose="03080402000500000000" pitchFamily="66" charset="0"/>
              </a:rPr>
              <a:t>Animals including Humans</a:t>
            </a:r>
          </a:p>
          <a:p>
            <a:pPr algn="ctr"/>
            <a:endParaRPr lang="en-GB" sz="1200" b="1" dirty="0">
              <a:solidFill>
                <a:schemeClr val="tx1"/>
              </a:solidFill>
              <a:latin typeface="Ink Free" panose="03080402000500000000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Animal groups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Comparing animals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Animal diets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The human body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Senses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93549" y="4871855"/>
            <a:ext cx="3196921" cy="181588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latin typeface="Ink Free" panose="03080402000500000000" pitchFamily="66" charset="0"/>
              </a:rPr>
              <a:t>Computing: Media: Digital Painting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>
                <a:latin typeface="+mj-lt"/>
              </a:rPr>
              <a:t>How can we paint using computers?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>
                <a:latin typeface="+mj-lt"/>
              </a:rPr>
              <a:t>Using shapes and lines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>
                <a:latin typeface="+mj-lt"/>
              </a:rPr>
              <a:t>Making choices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>
                <a:latin typeface="+mj-lt"/>
              </a:rPr>
              <a:t>Painting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>
                <a:latin typeface="+mj-lt"/>
              </a:rPr>
              <a:t>Comparing </a:t>
            </a:r>
            <a:r>
              <a:rPr lang="en-GB" sz="1600" dirty="0">
                <a:latin typeface="+mj-lt"/>
              </a:rPr>
              <a:t>computer art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93549" y="4110170"/>
            <a:ext cx="3196921" cy="64633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Ink Free" panose="03080402000500000000" pitchFamily="66" charset="0"/>
              </a:rPr>
              <a:t>PSHE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/>
              <a:t>Too Much Selfie Isn’t Healthy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67969" y="4094720"/>
            <a:ext cx="2701099" cy="83099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Ink Free" panose="03080402000500000000" pitchFamily="66" charset="0"/>
              </a:rPr>
              <a:t>Music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/>
              <a:t>Grandma Rap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491178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283fbad-1011-4ef2-8aed-6972a81ebf19">
      <Terms xmlns="http://schemas.microsoft.com/office/infopath/2007/PartnerControls"/>
    </lcf76f155ced4ddcb4097134ff3c332f>
    <TaxCatchAll xmlns="9aa31544-d82a-4e53-b176-06ffc7935d1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616C54E02C5B45A9C48DC4C8CD902A" ma:contentTypeVersion="103" ma:contentTypeDescription="Create a new document." ma:contentTypeScope="" ma:versionID="c45270d7e3ebb60a289484792d43ca45">
  <xsd:schema xmlns:xsd="http://www.w3.org/2001/XMLSchema" xmlns:xs="http://www.w3.org/2001/XMLSchema" xmlns:p="http://schemas.microsoft.com/office/2006/metadata/properties" xmlns:ns2="e984b684-fb1a-4b5d-9a27-8a6a4885bcb9" xmlns:ns3="1c63f272-de22-4366-90ab-a286c0478ea4" xmlns:ns4="0283fbad-1011-4ef2-8aed-6972a81ebf19" xmlns:ns5="9aa31544-d82a-4e53-b176-06ffc7935d15" targetNamespace="http://schemas.microsoft.com/office/2006/metadata/properties" ma:root="true" ma:fieldsID="f086cf34be58a551cf15f35d0035907e" ns2:_="" ns3:_="" ns4:_="" ns5:_="">
    <xsd:import namespace="e984b684-fb1a-4b5d-9a27-8a6a4885bcb9"/>
    <xsd:import namespace="1c63f272-de22-4366-90ab-a286c0478ea4"/>
    <xsd:import namespace="0283fbad-1011-4ef2-8aed-6972a81ebf19"/>
    <xsd:import namespace="9aa31544-d82a-4e53-b176-06ffc7935d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4:lcf76f155ced4ddcb4097134ff3c332f" minOccurs="0"/>
                <xsd:element ref="ns5:TaxCatchAll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84b684-fb1a-4b5d-9a27-8a6a4885bc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63f272-de22-4366-90ab-a286c0478ea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83fbad-1011-4ef2-8aed-6972a81ebf19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8907cb6-be69-4dc6-a45a-64e47a693d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31544-d82a-4e53-b176-06ffc7935d15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955a9770-3725-4ede-bff2-ae8f7bd7bde9}" ma:internalName="TaxCatchAll" ma:showField="CatchAllData" ma:web="9aa31544-d82a-4e53-b176-06ffc7935d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DB6DFB-9765-4846-9677-D2DD4F8945D2}">
  <ds:schemaRefs>
    <ds:schemaRef ds:uri="http://schemas.microsoft.com/office/2006/documentManagement/types"/>
    <ds:schemaRef ds:uri="1c63f272-de22-4366-90ab-a286c0478ea4"/>
    <ds:schemaRef ds:uri="http://schemas.microsoft.com/office/infopath/2007/PartnerControls"/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e984b684-fb1a-4b5d-9a27-8a6a4885bcb9"/>
    <ds:schemaRef ds:uri="http://schemas.openxmlformats.org/package/2006/metadata/core-properties"/>
    <ds:schemaRef ds:uri="9aa31544-d82a-4e53-b176-06ffc7935d15"/>
    <ds:schemaRef ds:uri="0283fbad-1011-4ef2-8aed-6972a81ebf19"/>
  </ds:schemaRefs>
</ds:datastoreItem>
</file>

<file path=customXml/itemProps2.xml><?xml version="1.0" encoding="utf-8"?>
<ds:datastoreItem xmlns:ds="http://schemas.openxmlformats.org/officeDocument/2006/customXml" ds:itemID="{BE95DA37-E5CE-4FA0-987A-A96EF7C7C0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84b684-fb1a-4b5d-9a27-8a6a4885bcb9"/>
    <ds:schemaRef ds:uri="1c63f272-de22-4366-90ab-a286c0478ea4"/>
    <ds:schemaRef ds:uri="0283fbad-1011-4ef2-8aed-6972a81ebf19"/>
    <ds:schemaRef ds:uri="9aa31544-d82a-4e53-b176-06ffc7935d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C89D1F-F4F7-45D9-AD6C-1155E8A69B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28084</TotalTime>
  <Words>185</Words>
  <Application>Microsoft Office PowerPoint</Application>
  <PresentationFormat>On-screen Show (4:3)</PresentationFormat>
  <Paragraphs>61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Ink Free</vt:lpstr>
      <vt:lpstr>Kristen ITC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Dawn Fassum</dc:creator>
  <cp:lastModifiedBy>emma callow</cp:lastModifiedBy>
  <cp:revision>190</cp:revision>
  <cp:lastPrinted>2020-01-07T16:18:58Z</cp:lastPrinted>
  <dcterms:created xsi:type="dcterms:W3CDTF">2019-09-02T18:47:29Z</dcterms:created>
  <dcterms:modified xsi:type="dcterms:W3CDTF">2026-01-04T21:24:17Z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0x010100D4616C54E02C5B45A9C48DC4C8CD902A</vt:lpwstr>
  </property>
</Properties>
</file>