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5687"/>
  </p:normalViewPr>
  <p:slideViewPr>
    <p:cSldViewPr snapToGrid="0" snapToObjects="1">
      <p:cViewPr varScale="1">
        <p:scale>
          <a:sx n="93" d="100"/>
          <a:sy n="93" d="100"/>
        </p:scale>
        <p:origin x="21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6C4B9-B320-3E4A-8ED0-FCCCEE23E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306F78-8BAE-1B4E-A5C0-A2D5053F6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4058F-19D7-2046-A9FD-EF77A616F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598BC-5C08-EA4B-9EBD-7D34F5D31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17760-308D-394E-873D-20FEEBA96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3EA1-99ED-BB4A-BD5D-3AC21078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59535-FFE4-CD44-A387-DE2A23348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134AA-0BFF-0640-8849-AF1718E6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A5FBC-E3AC-A945-8F92-4D46360B5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8C628-CEDD-9544-92E5-D625A08A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8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C2E1-63BF-8A44-9F68-6D9943FE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7D44F-D8E4-5446-A3F2-16860633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8AAAD-9548-5447-AE9C-F4F13167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D0D20-8CBE-D149-8A71-B055C573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3E078-76D8-6240-BE10-56FE918F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2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7273-2C7B-9F42-9505-D86B882A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B5415-E490-0444-ABDC-89823F16B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9D9AA-6063-6F4B-B1B1-AD3AF8641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81654-7F0D-5F4B-AA84-DB09B7DE8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DFDF2-48D2-0547-8F8C-70237CE01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AE547-22BB-0C46-9D83-AAA222A6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6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1AE65-8E08-2C48-84E8-98E60ED8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A839D-2A1E-D44C-8EF1-C25B05C8B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A2149-4B89-6A49-961A-D9F126228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A4CB4-FD99-C143-BD2D-BEB32D468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4B9005-B21F-6D41-A430-D2EA674BD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B43DBA-04BE-A844-B28A-470295B05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DC6B3C-446F-E54B-8FE9-4D8512E1F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FDBD08-CDCA-CD4C-AD95-6E119E4F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6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205C-5E42-8647-A3BE-2085A210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8739B-3024-8041-8999-1EE4D3CF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9B192-59EA-A64C-8A64-1D1BAAB3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5742D6-C4A5-F745-A53A-B2A56E97B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6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88B44-CE7B-7644-B375-C94B9358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922F4-8375-FA43-987E-F879D072C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DEF34-7AAD-424C-B6D1-DA166C3DF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2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12181-29B6-3B41-9B9B-868A8FA32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5EFB3-712B-3B40-8BD2-118BF2C85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4E459-DF67-DD4A-BC8C-ECDA5B88A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DBC37-FAB9-104A-8753-89237BB9D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F034D-A9D4-D845-B01A-07E5E62E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80AFA-B0B8-574A-805F-6EFFA165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70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1D288-ED31-9B42-B721-ABAF05B8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48104F-5153-2D4D-8096-E64D3EB6C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37862-4B11-274A-8A32-2F69E1B72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CE5E0-2ADA-B94B-BF10-564F5930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023C9-7063-894A-8B30-9849ACFCF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BB100-1DBA-B244-B23A-BD36514D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5E17-B3A7-4749-916A-FE8E212FD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6FF3ED-7E39-4B4E-9054-907012A95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3C8C8-2B0E-3441-9191-1800948D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240A2-A6BD-CF47-857C-34A63DA4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03BEB-26B1-5945-8FB9-3A7D0CF2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2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CAC33-B348-6346-81CF-117AA3F39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27AC9-03E7-C343-99FA-2E934F6D9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07B8D-0DD6-5B44-9B5D-8A26C28B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08448-0DF4-3645-A4A0-B79270C4A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D2B4-DB11-9A4A-A48E-8D91CDDD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8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53096-E032-A54D-93A9-ABF92028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0ED4-ED0B-9D4A-90ED-A00FEEA56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D209F-96AA-154C-8D30-FBA838214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15C63-AA24-B44F-8269-183A948853B7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2274-8D1E-2248-8C2A-1FD8864EF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4CF32-7BE0-1341-AF5C-3212D7D83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7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he Most Amazing Rainforests In Australia - MapQuest Travel">
            <a:extLst>
              <a:ext uri="{FF2B5EF4-FFF2-40B4-BE49-F238E27FC236}">
                <a16:creationId xmlns:a16="http://schemas.microsoft.com/office/drawing/2014/main" id="{7CB89BBE-01CE-3B4A-8264-90DB49CA5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0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4D1DCF-9F51-8D44-85E1-9978D6C25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1225" y="2255660"/>
            <a:ext cx="5285049" cy="1793631"/>
          </a:xfrm>
          <a:noFill/>
        </p:spPr>
        <p:txBody>
          <a:bodyPr>
            <a:normAutofit fontScale="90000"/>
          </a:bodyPr>
          <a:lstStyle/>
          <a:p>
            <a:r>
              <a:rPr lang="en-US" sz="6600" b="1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chemeClr val="accent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Into the Rainforest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01255-6B7F-6948-AB1F-44EBCAB0C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5935" y="3986033"/>
            <a:ext cx="2555631" cy="524485"/>
          </a:xfrm>
          <a:noFill/>
        </p:spPr>
        <p:txBody>
          <a:bodyPr/>
          <a:lstStyle/>
          <a:p>
            <a:r>
              <a:rPr lang="en-US" b="1" dirty="0"/>
              <a:t>Martins, Term 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3D48D38-2AF1-6F49-9F0C-F155332073A1}"/>
              </a:ext>
            </a:extLst>
          </p:cNvPr>
          <p:cNvSpPr/>
          <p:nvPr/>
        </p:nvSpPr>
        <p:spPr>
          <a:xfrm>
            <a:off x="142300" y="96201"/>
            <a:ext cx="3605194" cy="18129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Topic: </a:t>
            </a:r>
            <a:r>
              <a:rPr lang="en-US" sz="1400" u="sng" dirty="0">
                <a:latin typeface="Twinkl Cursive Looped" panose="02000000000000000000" pitchFamily="2" charset="77"/>
              </a:rPr>
              <a:t>Rainforests</a:t>
            </a:r>
            <a:endParaRPr lang="en-US" sz="1400" b="1" u="sng" dirty="0">
              <a:latin typeface="Twinkl Cursive Looped" panose="02000000000000000000" pitchFamily="2" charset="77"/>
            </a:endParaRP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a rainforest and where are they found?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the climate of a rainforest?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are the layers in a tropical rainforest?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the Amazon rainforest?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How does the Amazon compare to a local forest?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does deforestation mean?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86095B2-6C1B-B64D-AA1D-C3B70940FDA9}"/>
              </a:ext>
            </a:extLst>
          </p:cNvPr>
          <p:cNvSpPr/>
          <p:nvPr/>
        </p:nvSpPr>
        <p:spPr>
          <a:xfrm>
            <a:off x="7623347" y="4077224"/>
            <a:ext cx="4510236" cy="278077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English</a:t>
            </a:r>
            <a:endParaRPr lang="en-US" sz="1400" dirty="0">
              <a:latin typeface="Twinkl Cursive Looped" panose="02000000000000000000" pitchFamily="2" charset="77"/>
            </a:endParaRPr>
          </a:p>
          <a:p>
            <a:r>
              <a:rPr lang="en-US" sz="1200" u="sng" dirty="0">
                <a:latin typeface="Twinkl Cursive Looped" panose="02000000000000000000" pitchFamily="2" charset="77"/>
              </a:rPr>
              <a:t>Key Texts: </a:t>
            </a:r>
          </a:p>
          <a:p>
            <a:r>
              <a:rPr lang="en-US" sz="1200" i="1" dirty="0">
                <a:latin typeface="Twinkl Cursive Looped" panose="02000000000000000000" pitchFamily="2" charset="77"/>
              </a:rPr>
              <a:t>Into The Forest</a:t>
            </a:r>
          </a:p>
          <a:p>
            <a:r>
              <a:rPr lang="en-US" sz="1200" i="1" dirty="0">
                <a:latin typeface="Twinkl Cursive Looped" panose="02000000000000000000" pitchFamily="2" charset="77"/>
              </a:rPr>
              <a:t>The Lion, The Witch and The Wardrobe</a:t>
            </a:r>
          </a:p>
          <a:p>
            <a:pPr marL="285750" indent="-285750">
              <a:buFontTx/>
              <a:buChar char="-"/>
            </a:pPr>
            <a:r>
              <a:rPr lang="en-US" sz="1200" i="1" dirty="0">
                <a:latin typeface="Twinkl Cursive Looped" panose="02000000000000000000" pitchFamily="2" charset="77"/>
              </a:rPr>
              <a:t>Biographical writing, </a:t>
            </a:r>
            <a:r>
              <a:rPr lang="en-US" sz="1200" i="1" dirty="0" err="1">
                <a:latin typeface="Twinkl Cursive Looped" panose="02000000000000000000" pitchFamily="2" charset="77"/>
              </a:rPr>
              <a:t>C.S.Lewis</a:t>
            </a:r>
            <a:r>
              <a:rPr lang="en-US" sz="1200" i="1" dirty="0">
                <a:latin typeface="Twinkl Cursive Looped" panose="02000000000000000000" pitchFamily="2" charset="77"/>
              </a:rPr>
              <a:t>: Gathering and organizing information about C. S. Lewis, using formal language, Using paragraphs and sub-headings, Using a range of sentences, Recognising and using pronouns. </a:t>
            </a:r>
          </a:p>
          <a:p>
            <a:pPr marL="285750" indent="-285750">
              <a:buFontTx/>
              <a:buChar char="-"/>
            </a:pPr>
            <a:r>
              <a:rPr lang="en-US" sz="1200" i="1" dirty="0">
                <a:latin typeface="Twinkl Cursive Looped" panose="02000000000000000000" pitchFamily="2" charset="77"/>
              </a:rPr>
              <a:t>Persuasive writing, Letter to Edmund: Persuasive language, writing to suit purpose with an awareness of the reader. </a:t>
            </a:r>
          </a:p>
          <a:p>
            <a:pPr marL="285750" indent="-285750">
              <a:buFontTx/>
              <a:buChar char="-"/>
            </a:pPr>
            <a:r>
              <a:rPr lang="en-US" sz="1200" i="1" dirty="0">
                <a:latin typeface="Twinkl Cursive Looped" panose="02000000000000000000" pitchFamily="2" charset="77"/>
              </a:rPr>
              <a:t>Fact file about the rainforest: Gathering and organizing information, using key words accurately, using a range of sentences.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39D3D87-9212-F442-A119-64C866D50462}"/>
              </a:ext>
            </a:extLst>
          </p:cNvPr>
          <p:cNvSpPr/>
          <p:nvPr/>
        </p:nvSpPr>
        <p:spPr>
          <a:xfrm>
            <a:off x="142300" y="4886165"/>
            <a:ext cx="2913135" cy="19718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RE: </a:t>
            </a:r>
            <a:r>
              <a:rPr lang="en-US" sz="1400" u="sng" dirty="0">
                <a:latin typeface="Twinkl Cursive Looped" panose="02000000000000000000" pitchFamily="2" charset="77"/>
              </a:rPr>
              <a:t>What is the trinity?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the Gospel?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the link between baptism and the trinity?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impact do stories from the gospel have on Christians today?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do bible stories tell Christians about God? </a:t>
            </a:r>
            <a:endParaRPr lang="en-US" sz="1400" dirty="0">
              <a:latin typeface="Twinkl Cursive Looped" panose="02000000000000000000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15756A-2BD6-3E4D-9A7A-C49969D7C6E5}"/>
              </a:ext>
            </a:extLst>
          </p:cNvPr>
          <p:cNvSpPr/>
          <p:nvPr/>
        </p:nvSpPr>
        <p:spPr>
          <a:xfrm>
            <a:off x="3234474" y="4419291"/>
            <a:ext cx="4209834" cy="243870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Mathematics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Multiplication and division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Factor pairs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Efficient multiplication and division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Multiplying and dividing by 10 and 100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Multiplying and dividing up to 3 digits with exchange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Length and perimeter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Measuring in mm, cm and km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Adding and subtracting lengths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Calculating perimeter of rectilinear shapes and polygons.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0B00B7B-DCAA-D042-82E1-8AC4000E2DE2}"/>
              </a:ext>
            </a:extLst>
          </p:cNvPr>
          <p:cNvSpPr/>
          <p:nvPr/>
        </p:nvSpPr>
        <p:spPr>
          <a:xfrm>
            <a:off x="3809952" y="109484"/>
            <a:ext cx="3505607" cy="22152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Science:</a:t>
            </a:r>
            <a:r>
              <a:rPr lang="en-US" sz="1400" u="sng" dirty="0">
                <a:latin typeface="Twinkl Cursive Looped" panose="02000000000000000000" pitchFamily="2" charset="77"/>
              </a:rPr>
              <a:t> Scientists and inventors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William Smith’s principle of fossil succession?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Who was Alexander Bell and why was he significant?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Who was Gerald Durrell and what did he do in Madagascar?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Who was Inge Lehmann and what did he discover about the </a:t>
            </a:r>
            <a:r>
              <a:rPr lang="en-US" sz="1200" dirty="0" err="1">
                <a:latin typeface="Twinkl Cursive Looped" panose="02000000000000000000" pitchFamily="2" charset="77"/>
              </a:rPr>
              <a:t>centre</a:t>
            </a:r>
            <a:r>
              <a:rPr lang="en-US" sz="1200" dirty="0">
                <a:latin typeface="Twinkl Cursive Looped" panose="02000000000000000000" pitchFamily="2" charset="77"/>
              </a:rPr>
              <a:t> of Earth?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Exploring inventions and discoveries from all over the world.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81B2A7-978A-5441-B7F4-91EF9E0CA5AE}"/>
              </a:ext>
            </a:extLst>
          </p:cNvPr>
          <p:cNvSpPr/>
          <p:nvPr/>
        </p:nvSpPr>
        <p:spPr>
          <a:xfrm>
            <a:off x="262242" y="2018618"/>
            <a:ext cx="3227657" cy="13877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Art/DT: </a:t>
            </a:r>
            <a:r>
              <a:rPr lang="en-US" sz="1400" u="sng" dirty="0">
                <a:latin typeface="Twinkl Cursive Looped" panose="02000000000000000000" pitchFamily="2" charset="77"/>
              </a:rPr>
              <a:t>Growing artists</a:t>
            </a:r>
          </a:p>
          <a:p>
            <a:pPr algn="ctr"/>
            <a:r>
              <a:rPr lang="en-US" sz="1400" dirty="0">
                <a:latin typeface="Twinkl Cursive Looped" panose="02000000000000000000" pitchFamily="2" charset="77"/>
              </a:rPr>
              <a:t>- </a:t>
            </a:r>
            <a:r>
              <a:rPr lang="en-US" sz="1200" dirty="0">
                <a:latin typeface="Twinkl Cursive Looped" panose="02000000000000000000" pitchFamily="2" charset="77"/>
              </a:rPr>
              <a:t>Using botanical drawing and scientific plan studies as inspiration, pupils explore the techniques of artists such as Georgia O’Keefe and Maud Purdy to draw natural forms.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67AE054-67A2-944D-A22F-59A1DC584129}"/>
              </a:ext>
            </a:extLst>
          </p:cNvPr>
          <p:cNvSpPr/>
          <p:nvPr/>
        </p:nvSpPr>
        <p:spPr>
          <a:xfrm>
            <a:off x="7394439" y="231962"/>
            <a:ext cx="2404951" cy="179363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PE:</a:t>
            </a:r>
            <a:r>
              <a:rPr lang="en-US" sz="1400" u="sng" dirty="0">
                <a:latin typeface="Twinkl Cursive Looped" panose="02000000000000000000" pitchFamily="2" charset="77"/>
              </a:rPr>
              <a:t> Dance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Sequencing movements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Moving in cannon with a partner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Learning a sequence of movements to music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Composing movements to music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1EA420D-F36E-BE41-9975-C7AAD2FB1790}"/>
              </a:ext>
            </a:extLst>
          </p:cNvPr>
          <p:cNvSpPr/>
          <p:nvPr/>
        </p:nvSpPr>
        <p:spPr>
          <a:xfrm>
            <a:off x="9851991" y="202188"/>
            <a:ext cx="2281593" cy="14663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Computing: </a:t>
            </a:r>
            <a:r>
              <a:rPr lang="en-US" sz="1400" u="sng" dirty="0">
                <a:latin typeface="Twinkl Cursive Looped" panose="02000000000000000000" pitchFamily="2" charset="77"/>
              </a:rPr>
              <a:t>Media: Stop Frame Animation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Planning and creating stop frame animation.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Sharing </a:t>
            </a:r>
            <a:r>
              <a:rPr lang="en-US" sz="1200">
                <a:latin typeface="Twinkl Cursive Looped" panose="02000000000000000000" pitchFamily="2" charset="77"/>
              </a:rPr>
              <a:t>and evaluating </a:t>
            </a:r>
            <a:r>
              <a:rPr lang="en-US" sz="1200" dirty="0">
                <a:latin typeface="Twinkl Cursive Looped" panose="02000000000000000000" pitchFamily="2" charset="77"/>
              </a:rPr>
              <a:t>work</a:t>
            </a:r>
            <a:endParaRPr lang="en-US" sz="1100" dirty="0">
              <a:latin typeface="Twinkl Cursive Looped" panose="02000000000000000000" pitchFamily="2" charset="77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1719DE-EB46-0A4B-908C-4729E876B0B9}"/>
              </a:ext>
            </a:extLst>
          </p:cNvPr>
          <p:cNvSpPr/>
          <p:nvPr/>
        </p:nvSpPr>
        <p:spPr>
          <a:xfrm>
            <a:off x="316131" y="3560856"/>
            <a:ext cx="2379138" cy="121582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PSHE</a:t>
            </a:r>
            <a:r>
              <a:rPr lang="en-US" sz="1200" b="1" u="sng" dirty="0">
                <a:latin typeface="Twinkl Cursive Looped" panose="02000000000000000000" pitchFamily="2" charset="77"/>
              </a:rPr>
              <a:t>: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Don’t hold on to what is wrong! 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- Exploring positive and negative feelings and forgiveness. </a:t>
            </a:r>
            <a:endParaRPr lang="en-US" sz="1400" dirty="0">
              <a:latin typeface="Twinkl Cursive Looped" panose="02000000000000000000" pitchFamily="2" charset="77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30120EA-2BE6-014A-B28B-B7ECB2502369}"/>
              </a:ext>
            </a:extLst>
          </p:cNvPr>
          <p:cNvSpPr/>
          <p:nvPr/>
        </p:nvSpPr>
        <p:spPr>
          <a:xfrm>
            <a:off x="8191500" y="2171926"/>
            <a:ext cx="3828082" cy="17589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Music: </a:t>
            </a:r>
            <a:r>
              <a:rPr lang="en-US" sz="1400" u="sng" dirty="0">
                <a:latin typeface="Twinkl Cursive Looped" panose="02000000000000000000" pitchFamily="2" charset="77"/>
              </a:rPr>
              <a:t>Latin dance (Classroom percussion)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Compose a 4-beat rhythm pattern to play during instrumental sections.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Working in small groups, sing a call-and-response song with an invented drone accompaniment.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Sing the syncopated rhythms in Latin dance and recognise a verse/chorus structure.</a:t>
            </a:r>
          </a:p>
        </p:txBody>
      </p:sp>
    </p:spTree>
    <p:extLst>
      <p:ext uri="{BB962C8B-B14F-4D97-AF65-F5344CB8AC3E}">
        <p14:creationId xmlns:p14="http://schemas.microsoft.com/office/powerpoint/2010/main" val="386146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3AB25FCC59D94F9D6940F9AF843F99" ma:contentTypeVersion="8" ma:contentTypeDescription="Create a new document." ma:contentTypeScope="" ma:versionID="2b25e22833125f79c5b53f2edd3f4ce4">
  <xsd:schema xmlns:xsd="http://www.w3.org/2001/XMLSchema" xmlns:xs="http://www.w3.org/2001/XMLSchema" xmlns:p="http://schemas.microsoft.com/office/2006/metadata/properties" xmlns:ns2="baa9bdac-6e7a-4fcb-a28a-d04afdb5cdae" targetNamespace="http://schemas.microsoft.com/office/2006/metadata/properties" ma:root="true" ma:fieldsID="e8c166f4eda8719ad03b103734f261f3" ns2:_="">
    <xsd:import namespace="baa9bdac-6e7a-4fcb-a28a-d04afdb5cd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a9bdac-6e7a-4fcb-a28a-d04afdb5cd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FBF232-1538-4315-B5DC-F489A2D57AE4}"/>
</file>

<file path=customXml/itemProps2.xml><?xml version="1.0" encoding="utf-8"?>
<ds:datastoreItem xmlns:ds="http://schemas.openxmlformats.org/officeDocument/2006/customXml" ds:itemID="{84B52C2F-DB18-44A1-AE81-A67F5C3A5E41}"/>
</file>

<file path=customXml/itemProps3.xml><?xml version="1.0" encoding="utf-8"?>
<ds:datastoreItem xmlns:ds="http://schemas.openxmlformats.org/officeDocument/2006/customXml" ds:itemID="{B47225AE-FDA1-4FFA-BD07-C91D46E529F1}"/>
</file>

<file path=docProps/app.xml><?xml version="1.0" encoding="utf-8"?>
<Properties xmlns="http://schemas.openxmlformats.org/officeDocument/2006/extended-properties" xmlns:vt="http://schemas.openxmlformats.org/officeDocument/2006/docPropsVTypes">
  <TotalTime>17439</TotalTime>
  <Words>451</Words>
  <Application>Microsoft Macintosh PowerPoint</Application>
  <PresentationFormat>Widescreen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Twinkl Cursive Looped</vt:lpstr>
      <vt:lpstr>Office Theme</vt:lpstr>
      <vt:lpstr>Into the Rainforest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Volcanoes and Earthquakes </dc:title>
  <dc:creator>Neil Mankelow</dc:creator>
  <cp:lastModifiedBy>Neil Mankelow</cp:lastModifiedBy>
  <cp:revision>42</cp:revision>
  <dcterms:created xsi:type="dcterms:W3CDTF">2021-02-17T15:51:12Z</dcterms:created>
  <dcterms:modified xsi:type="dcterms:W3CDTF">2025-12-10T14:32:10Z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0x010100053AB25FCC59D94F9D6940F9AF843F99</vt:lpwstr>
  </property>
</Properties>
</file>