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905600-E3C6-6F52-C434-1DCBF51126BD}" v="12" dt="2026-02-11T12:22:57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3"/>
    <p:restoredTop sz="95687"/>
  </p:normalViewPr>
  <p:slideViewPr>
    <p:cSldViewPr snapToGrid="0" snapToObjects="1">
      <p:cViewPr varScale="1">
        <p:scale>
          <a:sx n="94" d="100"/>
          <a:sy n="94" d="100"/>
        </p:scale>
        <p:origin x="118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loe Arnold" userId="S::carnold@chilham.kent.sch.uk::a04a579d-ac68-4ba5-8f64-beb4699a768c" providerId="AD" clId="Web-{01905600-E3C6-6F52-C434-1DCBF51126BD}"/>
    <pc:docChg chg="modSld">
      <pc:chgData name="Chloe Arnold" userId="S::carnold@chilham.kent.sch.uk::a04a579d-ac68-4ba5-8f64-beb4699a768c" providerId="AD" clId="Web-{01905600-E3C6-6F52-C434-1DCBF51126BD}" dt="2026-02-11T12:22:57.590" v="11" actId="20577"/>
      <pc:docMkLst>
        <pc:docMk/>
      </pc:docMkLst>
      <pc:sldChg chg="modSp">
        <pc:chgData name="Chloe Arnold" userId="S::carnold@chilham.kent.sch.uk::a04a579d-ac68-4ba5-8f64-beb4699a768c" providerId="AD" clId="Web-{01905600-E3C6-6F52-C434-1DCBF51126BD}" dt="2026-02-11T12:22:57.590" v="11" actId="20577"/>
        <pc:sldMkLst>
          <pc:docMk/>
          <pc:sldMk cId="3861469331" sldId="256"/>
        </pc:sldMkLst>
        <pc:spChg chg="mod">
          <ac:chgData name="Chloe Arnold" userId="S::carnold@chilham.kent.sch.uk::a04a579d-ac68-4ba5-8f64-beb4699a768c" providerId="AD" clId="Web-{01905600-E3C6-6F52-C434-1DCBF51126BD}" dt="2026-02-11T12:22:57.590" v="11" actId="20577"/>
          <ac:spMkLst>
            <pc:docMk/>
            <pc:sldMk cId="3861469331" sldId="256"/>
            <ac:spMk id="4" creationId="{83D48D38-2AF1-6F49-9F0C-F155332073A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6C4B9-B320-3E4A-8ED0-FCCCEE23E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306F78-8BAE-1B4E-A5C0-A2D5053F6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4058F-19D7-2046-A9FD-EF77A616F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598BC-5C08-EA4B-9EBD-7D34F5D31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17760-308D-394E-873D-20FEEBA96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A3EA1-99ED-BB4A-BD5D-3AC21078B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59535-FFE4-CD44-A387-DE2A23348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134AA-0BFF-0640-8849-AF1718E6F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A5FBC-E3AC-A945-8F92-4D46360B5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8C628-CEDD-9544-92E5-D625A08A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8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CC2E1-63BF-8A44-9F68-6D9943FE3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87D44F-D8E4-5446-A3F2-16860633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8AAAD-9548-5447-AE9C-F4F13167E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D0D20-8CBE-D149-8A71-B055C573E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3E078-76D8-6240-BE10-56FE918FD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26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7273-2C7B-9F42-9505-D86B882AD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B5415-E490-0444-ABDC-89823F16B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59D9AA-6063-6F4B-B1B1-AD3AF8641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81654-7F0D-5F4B-AA84-DB09B7DE8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DFDF2-48D2-0547-8F8C-70237CE01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4AE547-22BB-0C46-9D83-AAA222A6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6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1AE65-8E08-2C48-84E8-98E60ED84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A839D-2A1E-D44C-8EF1-C25B05C8B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A2149-4B89-6A49-961A-D9F126228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0A4CB4-FD99-C143-BD2D-BEB32D468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4B9005-B21F-6D41-A430-D2EA674BDE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B43DBA-04BE-A844-B28A-470295B05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DC6B3C-446F-E54B-8FE9-4D8512E1F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FDBD08-CDCA-CD4C-AD95-6E119E4F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6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0205C-5E42-8647-A3BE-2085A210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88739B-3024-8041-8999-1EE4D3CF5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29B192-59EA-A64C-8A64-1D1BAAB36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5742D6-C4A5-F745-A53A-B2A56E97B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67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88B44-CE7B-7644-B375-C94B93587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3922F4-8375-FA43-987E-F879D072C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DEF34-7AAD-424C-B6D1-DA166C3DF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82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12181-29B6-3B41-9B9B-868A8FA32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5EFB3-712B-3B40-8BD2-118BF2C85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4E459-DF67-DD4A-BC8C-ECDA5B88A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DBC37-FAB9-104A-8753-89237BB9D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5F034D-A9D4-D845-B01A-07E5E62E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80AFA-B0B8-574A-805F-6EFFA1656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70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1D288-ED31-9B42-B721-ABAF05B83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48104F-5153-2D4D-8096-E64D3EB6CF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37862-4B11-274A-8A32-2F69E1B72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CE5E0-2ADA-B94B-BF10-564F59305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0023C9-7063-894A-8B30-9849ACFCF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BB100-1DBA-B244-B23A-BD36514DA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5E17-B3A7-4749-916A-FE8E212FD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6FF3ED-7E39-4B4E-9054-907012A95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3C8C8-2B0E-3441-9191-1800948D9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240A2-A6BD-CF47-857C-34A63DA41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03BEB-26B1-5945-8FB9-3A7D0CF2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12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8CAC33-B348-6346-81CF-117AA3F39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F27AC9-03E7-C343-99FA-2E934F6D9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07B8D-0DD6-5B44-9B5D-8A26C28B2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08448-0DF4-3645-A4A0-B79270C4A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6D2B4-DB11-9A4A-A48E-8D91CDDD1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88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53096-E032-A54D-93A9-ABF920284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0ED4-ED0B-9D4A-90ED-A00FEEA56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D209F-96AA-154C-8D30-FBA838214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15C63-AA24-B44F-8269-183A948853B7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52274-8D1E-2248-8C2A-1FD8864EF6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4CF32-7BE0-1341-AF5C-3212D7D83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1432C-CA6E-7843-B012-6EF6D6AC6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7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ater management: drinking water and wastewater - SUEZ">
            <a:extLst>
              <a:ext uri="{FF2B5EF4-FFF2-40B4-BE49-F238E27FC236}">
                <a16:creationId xmlns:a16="http://schemas.microsoft.com/office/drawing/2014/main" id="{FE66262A-DEE2-ECFA-2052-DA7A7CBB7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4D1DCF-9F51-8D44-85E1-9978D6C25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062" y="1990928"/>
            <a:ext cx="5285049" cy="1793631"/>
          </a:xfrm>
          <a:noFill/>
        </p:spPr>
        <p:txBody>
          <a:bodyPr>
            <a:normAutofit/>
          </a:bodyPr>
          <a:lstStyle/>
          <a:p>
            <a:r>
              <a:rPr lang="en-US" sz="6600" b="1" dirty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chemeClr val="accent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Water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01255-6B7F-6948-AB1F-44EBCAB0C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9434" y="3598112"/>
            <a:ext cx="2555631" cy="524485"/>
          </a:xfrm>
          <a:noFill/>
        </p:spPr>
        <p:txBody>
          <a:bodyPr/>
          <a:lstStyle/>
          <a:p>
            <a:r>
              <a:rPr lang="en-US" b="1" dirty="0"/>
              <a:t>Martins, Term 4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3D48D38-2AF1-6F49-9F0C-F155332073A1}"/>
              </a:ext>
            </a:extLst>
          </p:cNvPr>
          <p:cNvSpPr/>
          <p:nvPr/>
        </p:nvSpPr>
        <p:spPr>
          <a:xfrm>
            <a:off x="77904" y="96201"/>
            <a:ext cx="3180609" cy="234674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u="sng">
                <a:latin typeface="Twinkl Cursive Looped"/>
              </a:rPr>
              <a:t>Geography: Water</a:t>
            </a:r>
            <a:endParaRPr lang="en-US" sz="1400" b="1" u="sng" dirty="0">
              <a:latin typeface="Twinkl Cursive Looped" panose="02000000000000000000" pitchFamily="2" charset="77"/>
            </a:endParaRP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are the three states of matter?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are the key aspects of the water cycle?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How are clouds formed?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How and why is drinking water cleaned?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are the causes and effects of flooding?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are the causes and effects of water pollution?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86095B2-6C1B-B64D-AA1D-C3B70940FDA9}"/>
              </a:ext>
            </a:extLst>
          </p:cNvPr>
          <p:cNvSpPr/>
          <p:nvPr/>
        </p:nvSpPr>
        <p:spPr>
          <a:xfrm>
            <a:off x="7623347" y="4077225"/>
            <a:ext cx="4510236" cy="262903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English</a:t>
            </a:r>
            <a:endParaRPr lang="en-US" sz="1400" dirty="0">
              <a:latin typeface="Twinkl Cursive Looped" panose="02000000000000000000" pitchFamily="2" charset="77"/>
            </a:endParaRPr>
          </a:p>
          <a:p>
            <a:r>
              <a:rPr lang="en-US" sz="1200" u="sng" dirty="0">
                <a:latin typeface="Twinkl Cursive Looped" panose="02000000000000000000" pitchFamily="2" charset="77"/>
              </a:rPr>
              <a:t>Key Texts: The Ice Palace, Robert Swindells </a:t>
            </a:r>
          </a:p>
          <a:p>
            <a:pPr marL="285750" indent="-285750">
              <a:buFontTx/>
              <a:buChar char="-"/>
            </a:pPr>
            <a:r>
              <a:rPr lang="en-US" sz="1200" i="1" dirty="0">
                <a:latin typeface="Twinkl Cursive Looped" panose="02000000000000000000" pitchFamily="2" charset="77"/>
              </a:rPr>
              <a:t>Setting description: exploring metaphors and figurative language for winter landscapes, creating a setting description for Ivan’s land (based on class text) </a:t>
            </a:r>
          </a:p>
          <a:p>
            <a:pPr marL="285750" indent="-285750">
              <a:buFontTx/>
              <a:buChar char="-"/>
            </a:pPr>
            <a:r>
              <a:rPr lang="en-US" sz="1200" i="1" dirty="0">
                <a:latin typeface="Twinkl Cursive Looped" panose="02000000000000000000" pitchFamily="2" charset="77"/>
              </a:rPr>
              <a:t>Recount, writing as Ivan: writing a recount as a character, using first person and understanding a character’s perspective, Vary sentence openers by changing the pronoun. </a:t>
            </a:r>
          </a:p>
          <a:p>
            <a:pPr marL="285750" indent="-285750">
              <a:buFontTx/>
              <a:buChar char="-"/>
            </a:pPr>
            <a:r>
              <a:rPr lang="en-US" sz="1200" i="1" dirty="0">
                <a:latin typeface="Twinkl Cursive Looped" panose="02000000000000000000" pitchFamily="2" charset="77"/>
              </a:rPr>
              <a:t>Narrative, telling </a:t>
            </a:r>
            <a:r>
              <a:rPr lang="en-US" sz="1200" i="1" dirty="0" err="1">
                <a:latin typeface="Twinkl Cursive Looped" panose="02000000000000000000" pitchFamily="2" charset="77"/>
              </a:rPr>
              <a:t>Starjik’s</a:t>
            </a:r>
            <a:r>
              <a:rPr lang="en-US" sz="1200" i="1" dirty="0">
                <a:latin typeface="Twinkl Cursive Looped" panose="02000000000000000000" pitchFamily="2" charset="77"/>
              </a:rPr>
              <a:t> story: Describing plot and characters accurately, using a range of sentences, organizing ideas into paragraphs.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39D3D87-9212-F442-A119-64C866D50462}"/>
              </a:ext>
            </a:extLst>
          </p:cNvPr>
          <p:cNvSpPr/>
          <p:nvPr/>
        </p:nvSpPr>
        <p:spPr>
          <a:xfrm>
            <a:off x="142300" y="4702629"/>
            <a:ext cx="2835070" cy="20036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RE:</a:t>
            </a:r>
            <a:r>
              <a:rPr lang="en-US" sz="1400" u="sng" dirty="0">
                <a:latin typeface="Twinkl Cursive Looped" panose="02000000000000000000" pitchFamily="2" charset="77"/>
              </a:rPr>
              <a:t>Why do Christians call the day Jesus died ‘Good Friday’?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is Holy Week?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How do Christians celebrate Good Friday? 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Can we see signs of hope in the world today?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What does the bible say about Good Friday?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515756A-2BD6-3E4D-9A7A-C49969D7C6E5}"/>
              </a:ext>
            </a:extLst>
          </p:cNvPr>
          <p:cNvSpPr/>
          <p:nvPr/>
        </p:nvSpPr>
        <p:spPr>
          <a:xfrm>
            <a:off x="3322908" y="4549978"/>
            <a:ext cx="3954900" cy="21562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Mathematics</a:t>
            </a:r>
          </a:p>
          <a:p>
            <a:r>
              <a:rPr lang="en-US" sz="1200" u="sng" dirty="0">
                <a:latin typeface="Twinkl Cursive Looped" panose="02000000000000000000" pitchFamily="2" charset="77"/>
              </a:rPr>
              <a:t>Mass and capacity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Measuring and converting between grams and kilograms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Measuring in milliliters and liters.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Comparing mass, capacity and volume.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Recognising equivalent measurements. </a:t>
            </a:r>
          </a:p>
          <a:p>
            <a:r>
              <a:rPr lang="en-US" sz="1200" u="sng" dirty="0">
                <a:latin typeface="Twinkl Cursive Looped" panose="02000000000000000000" pitchFamily="2" charset="77"/>
              </a:rPr>
              <a:t>Fractions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Add and subtract fractions and mixed numbers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Calculating fractions of an amount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0B00B7B-DCAA-D042-82E1-8AC4000E2DE2}"/>
              </a:ext>
            </a:extLst>
          </p:cNvPr>
          <p:cNvSpPr/>
          <p:nvPr/>
        </p:nvSpPr>
        <p:spPr>
          <a:xfrm>
            <a:off x="3336417" y="119245"/>
            <a:ext cx="3879105" cy="232370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Science:</a:t>
            </a:r>
          </a:p>
          <a:p>
            <a:r>
              <a:rPr lang="en-US" sz="1200" dirty="0">
                <a:latin typeface="Twinkl Cursive Looped" panose="02000000000000000000" pitchFamily="2" charset="77"/>
              </a:rPr>
              <a:t>- Identify and describe the functions of different parts of flowering plants: roots, stem/trunk, leaves and flowers </a:t>
            </a:r>
          </a:p>
          <a:p>
            <a:r>
              <a:rPr lang="en-US" sz="1200" dirty="0">
                <a:latin typeface="Twinkl Cursive Looped" panose="02000000000000000000" pitchFamily="2" charset="77"/>
              </a:rPr>
              <a:t>- Explore the requirements of plants for life and growth and how they vary from plant to plant </a:t>
            </a:r>
          </a:p>
          <a:p>
            <a:r>
              <a:rPr lang="en-US" sz="1200" dirty="0">
                <a:latin typeface="Twinkl Cursive Looped" panose="02000000000000000000" pitchFamily="2" charset="77"/>
              </a:rPr>
              <a:t>- Investigate the way in which water is transported within plants </a:t>
            </a:r>
          </a:p>
          <a:p>
            <a:r>
              <a:rPr lang="en-US" sz="1200" dirty="0">
                <a:latin typeface="Twinkl Cursive Looped" panose="02000000000000000000" pitchFamily="2" charset="77"/>
              </a:rPr>
              <a:t>- Explore the part that flowers play in the lifecycle of flowering plants, including pollination, seed formation and seed dispersal 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181B2A7-978A-5441-B7F4-91EF9E0CA5AE}"/>
              </a:ext>
            </a:extLst>
          </p:cNvPr>
          <p:cNvSpPr/>
          <p:nvPr/>
        </p:nvSpPr>
        <p:spPr>
          <a:xfrm>
            <a:off x="34018" y="3860355"/>
            <a:ext cx="3180608" cy="69053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Art/DT: </a:t>
            </a:r>
            <a:r>
              <a:rPr lang="en-US" sz="1400" u="sng" dirty="0">
                <a:latin typeface="Twinkl Cursive Looped" panose="02000000000000000000" pitchFamily="2" charset="77"/>
              </a:rPr>
              <a:t>Mechanical Systems</a:t>
            </a:r>
          </a:p>
          <a:p>
            <a:pPr algn="ctr"/>
            <a:r>
              <a:rPr lang="en-US" sz="1200" dirty="0">
                <a:latin typeface="Twinkl Cursive Looped" panose="02000000000000000000" pitchFamily="2" charset="77"/>
              </a:rPr>
              <a:t>Building prototypes of mechanical cars and evaluating their effectiveness. 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67AE054-67A2-944D-A22F-59A1DC584129}"/>
              </a:ext>
            </a:extLst>
          </p:cNvPr>
          <p:cNvSpPr/>
          <p:nvPr/>
        </p:nvSpPr>
        <p:spPr>
          <a:xfrm>
            <a:off x="7366059" y="244981"/>
            <a:ext cx="2404951" cy="179363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PE:</a:t>
            </a:r>
            <a:r>
              <a:rPr lang="en-US" sz="1400" u="sng" dirty="0">
                <a:latin typeface="Twinkl Cursive Looped" panose="02000000000000000000" pitchFamily="2" charset="77"/>
              </a:rPr>
              <a:t>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1EA420D-F36E-BE41-9975-C7AAD2FB1790}"/>
              </a:ext>
            </a:extLst>
          </p:cNvPr>
          <p:cNvSpPr/>
          <p:nvPr/>
        </p:nvSpPr>
        <p:spPr>
          <a:xfrm>
            <a:off x="9921547" y="202188"/>
            <a:ext cx="2212037" cy="159890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Computing: </a:t>
            </a:r>
            <a:r>
              <a:rPr lang="en-US" sz="1400" u="sng" dirty="0">
                <a:latin typeface="Twinkl Cursive Looped" panose="02000000000000000000" pitchFamily="2" charset="77"/>
              </a:rPr>
              <a:t>Computer systems and networks: The Internet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Understanding networks and the internet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Sharing information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Who owns the web?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51719DE-EB46-0A4B-908C-4729E876B0B9}"/>
              </a:ext>
            </a:extLst>
          </p:cNvPr>
          <p:cNvSpPr/>
          <p:nvPr/>
        </p:nvSpPr>
        <p:spPr>
          <a:xfrm>
            <a:off x="507081" y="2502252"/>
            <a:ext cx="2584901" cy="121582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PSHE</a:t>
            </a:r>
            <a:r>
              <a:rPr lang="en-US" sz="1200" b="1" u="sng" dirty="0">
                <a:latin typeface="Twinkl Cursive Looped" panose="02000000000000000000" pitchFamily="2" charset="77"/>
              </a:rPr>
              <a:t>:</a:t>
            </a:r>
          </a:p>
          <a:p>
            <a:r>
              <a:rPr lang="en-US" sz="1200" dirty="0">
                <a:latin typeface="Twinkl Cursive Looped" panose="02000000000000000000" pitchFamily="2" charset="77"/>
              </a:rPr>
              <a:t>Don’t hold on to what is wrong!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Exploring positive and negative feelings. 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Talking through scenarios around forgiveness. </a:t>
            </a:r>
            <a:endParaRPr lang="en-US" sz="1400" dirty="0">
              <a:latin typeface="Twinkl Cursive Looped" panose="02000000000000000000" pitchFamily="2" charset="77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30120EA-2BE6-014A-B28B-B7ECB2502369}"/>
              </a:ext>
            </a:extLst>
          </p:cNvPr>
          <p:cNvSpPr/>
          <p:nvPr/>
        </p:nvSpPr>
        <p:spPr>
          <a:xfrm>
            <a:off x="8217947" y="2318259"/>
            <a:ext cx="3801635" cy="14663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winkl Cursive Looped" panose="02000000000000000000" pitchFamily="2" charset="77"/>
              </a:rPr>
              <a:t>Music: </a:t>
            </a:r>
            <a:r>
              <a:rPr lang="en-US" sz="1400" u="sng" dirty="0">
                <a:latin typeface="Twinkl Cursive Looped" panose="02000000000000000000" pitchFamily="2" charset="77"/>
              </a:rPr>
              <a:t>‘March’ from The nutcracker</a:t>
            </a:r>
          </a:p>
          <a:p>
            <a:pPr marL="171450" indent="-171450" algn="ctr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Develop active listening skills by responding to musical themes through movement.</a:t>
            </a:r>
          </a:p>
          <a:p>
            <a:pPr marL="171450" indent="-171450" algn="ctr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Understand the structure of rondo form (A-B-A-C-A).</a:t>
            </a:r>
          </a:p>
          <a:p>
            <a:pPr marL="171450" indent="-171450" algn="ctr">
              <a:buFontTx/>
              <a:buChar char="-"/>
            </a:pPr>
            <a:r>
              <a:rPr lang="en-US" sz="1200" dirty="0">
                <a:latin typeface="Twinkl Cursive Looped" panose="02000000000000000000" pitchFamily="2" charset="77"/>
              </a:rPr>
              <a:t> Develop a sense of beat and rhythmic pattern through movement.</a:t>
            </a:r>
          </a:p>
        </p:txBody>
      </p:sp>
    </p:spTree>
    <p:extLst>
      <p:ext uri="{BB962C8B-B14F-4D97-AF65-F5344CB8AC3E}">
        <p14:creationId xmlns:p14="http://schemas.microsoft.com/office/powerpoint/2010/main" val="3861469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3AB25FCC59D94F9D6940F9AF843F99" ma:contentTypeVersion="8" ma:contentTypeDescription="Create a new document." ma:contentTypeScope="" ma:versionID="a398fb6eb7e871cc3190e5a28d318c44">
  <xsd:schema xmlns:xsd="http://www.w3.org/2001/XMLSchema" xmlns:xs="http://www.w3.org/2001/XMLSchema" xmlns:p="http://schemas.microsoft.com/office/2006/metadata/properties" xmlns:ns2="baa9bdac-6e7a-4fcb-a28a-d04afdb5cdae" targetNamespace="http://schemas.microsoft.com/office/2006/metadata/properties" ma:root="true" ma:fieldsID="9c57998041fde87c8c6bef1a08079945" ns2:_="">
    <xsd:import namespace="baa9bdac-6e7a-4fcb-a28a-d04afdb5cd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a9bdac-6e7a-4fcb-a28a-d04afdb5cd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729DCF-7CBC-45AD-BAB3-EB113D88ECC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807E119-65E9-42B6-8EAC-DC455F2018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F63731-9EB6-4609-B19A-4140293BCD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a9bdac-6e7a-4fcb-a28a-d04afdb5cd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17433</TotalTime>
  <Words>413</Words>
  <Application>Microsoft Office PowerPoint</Application>
  <PresentationFormat>Widescreen</PresentationFormat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Water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Volcanoes and Earthquakes </dc:title>
  <dc:creator>Neil Mankelow</dc:creator>
  <cp:lastModifiedBy>Microsoft Office User</cp:lastModifiedBy>
  <cp:revision>43</cp:revision>
  <dcterms:created xsi:type="dcterms:W3CDTF">2021-02-17T15:51:12Z</dcterms:created>
  <dcterms:modified xsi:type="dcterms:W3CDTF">2026-02-11T12:23:00Z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0x010100053AB25FCC59D94F9D6940F9AF843F99</vt:lpwstr>
  </property>
</Properties>
</file>