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B6017-D8DA-2461-0557-85B49FEFA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EBC60-7482-5C62-D471-F294CF82A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90223-CC42-B9A5-8C1C-41C79AE8B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68EA6-0049-0D06-6DD7-CE3EFA907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F6AB0-35DB-FFBE-1AB4-9C2F12DD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57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E7108-3AB4-FED3-5363-71CE23AE1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7827F-5B9C-2A09-2F97-C1E1FBE83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7C5D-C58A-7345-3230-318396D24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0163A-CEBC-D1D9-E5FC-115DCE827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2DD89-5083-0280-80E6-3FFDD11A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86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11EBDA-B729-12A6-4C91-436A634A96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1E0DD-9B45-9263-21B2-EC5D63B10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C0FFC-C257-D5DC-BE04-CC2B5B41E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33DE1-C117-3E43-C93D-688BA11D3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6156E-C219-0616-6F02-8452A7EA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905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8329F-8F60-2BD9-5DB3-659D97A57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D79C4-B86F-19E8-1C6B-37B80A78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4DBCB-2116-C370-FAD7-40FCB8085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C5EB7-56BD-1694-128D-AA3BE6931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49581-D592-AE6B-4109-233BC87F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9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BD9D1-885D-3D23-A51A-FADF1B33B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C936F2-60D0-B333-90EE-5F933C78E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26F98-9566-2768-EA70-62CD1000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33C68-2BC5-E812-5822-29DB8E3AF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2AA6E-04A8-5654-5E99-EDF566000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57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A516C-E816-204E-CB17-7F630CFB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264A1-FBD6-8E25-0DE5-083F8CC39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AE8FD7-2A6B-B6F1-8435-7D248BC44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9B352-17AB-E26A-D1FF-A6AC18D0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E7F5F-73BF-A9BC-7E02-206931A4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4C152-796F-1D02-A4A7-61774A4A2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931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9B04B-AEF7-7874-6328-929A44855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743B7-5D3C-2FA7-7BEA-F6D2283C5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BB9D9-4CB5-BA3A-24B9-811E69A42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BDFD67-7466-EF86-7252-AFC6AD49F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AEC69-8322-F808-40C4-1EE129AB9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36C4-4291-B981-46F8-AF2FA514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5CCEF-345E-A33E-D37A-0F008CCA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803F89-8B04-FFF9-1DF4-3BF452FC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12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0729F-72D5-F412-B83F-BF2C3131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DE3449-EE8A-F03D-6F74-930DDAF78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538C60-DF4A-8A54-6269-D6DA2ABF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1E612B-289F-7D76-AF97-BBC474FF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10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61D15E-2C03-BF42-4F94-8C1CAFC9C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3CB6C8-6980-573A-ADD5-0829E98A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2F6BAD-0649-BD8A-23B6-E88F097A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44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AC99E-C5F1-777F-C902-5B0F16DB1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7AAC8-6FBB-8DA8-643B-AAFF0AF9F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457E0-2E9A-774C-2795-9644F85BC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BF425-9653-1A91-91C1-0DF08C1E6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E1803A-A8F2-9390-6648-E0960B74B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607CE-C891-C66B-B252-35FD3FDB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593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A1E07-EE51-4CE6-A898-69F3139D0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5E053C-73C3-4423-EA57-709252DE8B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AFFB9-60EE-6994-FBBC-B706C3EE0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87A09A-2B5E-2C8C-6D97-DD492C6B4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7A970-0635-C3A5-3A1A-CDDAE3E78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5379A-5815-14BD-82B7-DF2492E8E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8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A10D8C-37D7-A2EE-FD8A-5BE5C12EA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6EDFA-3BF6-F18D-ADCC-BF9C6DF76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B428A-5DC9-199B-28A2-08D70C171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4E6C9A-70DB-486E-98B9-DACF9A286C83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9919E-CF37-8567-B918-E445DEFAD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586F9-DAEC-99AB-153D-BABE886C1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4C24B4-FAEC-43DD-8398-B9CA27B7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51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F222-FF8C-0043-3651-DAB9E7780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220929"/>
            <a:ext cx="11080531" cy="14005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4400" b="1" u="sng" dirty="0">
                <a:latin typeface="Bookman Old Style" panose="02050604050505020204" pitchFamily="18" charset="0"/>
              </a:rPr>
              <a:t>Peacocks- Term 6</a:t>
            </a:r>
          </a:p>
          <a:p>
            <a:pPr marL="0" indent="0" algn="ctr">
              <a:buNone/>
            </a:pPr>
            <a:r>
              <a:rPr lang="en-GB" sz="4400" b="1" u="sng" dirty="0">
                <a:latin typeface="Bookman Old Style" panose="02050604050505020204" pitchFamily="18" charset="0"/>
              </a:rPr>
              <a:t>The Ancient Greeks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E06A56-2002-49E0-A20D-8A9A4224A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592303"/>
            <a:ext cx="7410450" cy="402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48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FEE60B-BFEC-BBFC-E64D-8B685F4DF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BCDE4-A648-7F7C-0145-8599CE950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b="1" u="sng" dirty="0">
                <a:latin typeface="Comic Sans MS" panose="030F0702030302020204" pitchFamily="66" charset="0"/>
              </a:rPr>
              <a:t>RE</a:t>
            </a:r>
          </a:p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What does it mean if </a:t>
            </a:r>
            <a:r>
              <a:rPr lang="en-GB" sz="3600" dirty="0" err="1">
                <a:latin typeface="Comic Sans MS" panose="030F0702030302020204" pitchFamily="66" charset="0"/>
              </a:rPr>
              <a:t>Chrisitans</a:t>
            </a:r>
            <a:r>
              <a:rPr lang="en-GB" sz="3600" dirty="0">
                <a:latin typeface="Comic Sans MS" panose="030F0702030302020204" pitchFamily="66" charset="0"/>
              </a:rPr>
              <a:t> believe God is Holy and Loving?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What do Christians believe God is like?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What does the Bible say about God?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What does God hate?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What is the sacrament of penance or confession?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sz="4400" dirty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4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085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0CF4F-2096-3F56-B40B-003085F30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DF77-912C-F9AE-1D00-D81EDB289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400" b="1" u="sng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sz="4400" b="1" u="sng" dirty="0">
                <a:latin typeface="Comic Sans MS" panose="030F0702030302020204" pitchFamily="66" charset="0"/>
              </a:rPr>
              <a:t>PE</a:t>
            </a:r>
          </a:p>
          <a:p>
            <a:pPr marL="0" indent="0" algn="ctr">
              <a:buNone/>
            </a:pPr>
            <a:r>
              <a:rPr lang="en-GB" sz="4400" dirty="0">
                <a:latin typeface="Comic Sans MS" panose="030F0702030302020204" pitchFamily="66" charset="0"/>
              </a:rPr>
              <a:t>Invasion Games (Handball)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Different types of passing and shooting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Basic dribbling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Linking dribbling and passing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Linking dribbling and shooting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Decision making: pass, take 3 steps or dribble?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To use all learnt skills in a game</a:t>
            </a:r>
          </a:p>
          <a:p>
            <a:pPr marL="0" indent="0" algn="ctr">
              <a:buNone/>
            </a:pPr>
            <a:endParaRPr lang="en-GB" sz="4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340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83B09-5A19-A0D8-AEC4-E063D9B1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8BFEB-0829-69FB-BF4A-41A6B6200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928852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GB" sz="4400" b="1" u="sng" dirty="0">
                <a:latin typeface="Comic Sans MS" panose="030F0702030302020204" pitchFamily="66" charset="0"/>
              </a:rPr>
              <a:t>Science</a:t>
            </a:r>
          </a:p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Properties and Changes of Materials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Classify and group materials by their properties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Compare materials for thermal insulation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Investigate materials for electrical insulation or conductivity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Investigate the solubility of a range of materials in water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Separate mixtures using magnetism, sieving and evaporation/filtration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Explain the differences between reversible and irreversible changes</a:t>
            </a: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75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5BA418-46D2-496B-8999-B8BA990BA43C}"/>
              </a:ext>
            </a:extLst>
          </p:cNvPr>
          <p:cNvSpPr txBox="1"/>
          <p:nvPr/>
        </p:nvSpPr>
        <p:spPr>
          <a:xfrm>
            <a:off x="928688" y="742950"/>
            <a:ext cx="10272712" cy="5386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Comic Sans MS" panose="030F0702030302020204" pitchFamily="66" charset="0"/>
              </a:rPr>
              <a:t>PSHE</a:t>
            </a:r>
          </a:p>
          <a:p>
            <a:pPr algn="ctr"/>
            <a:r>
              <a:rPr lang="en-GB" sz="3600" dirty="0">
                <a:latin typeface="Comic Sans MS" panose="030F0702030302020204" pitchFamily="66" charset="0"/>
              </a:rPr>
              <a:t>Get into </a:t>
            </a:r>
            <a:r>
              <a:rPr lang="en-GB" sz="3600" dirty="0" err="1">
                <a:latin typeface="Comic Sans MS" panose="030F0702030302020204" pitchFamily="66" charset="0"/>
              </a:rPr>
              <a:t>Heartsmart</a:t>
            </a:r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How can we communicate opinions with respect?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How can body language help us feel more powerful?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Keeping our hearts soft but strong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When is it right to keep a secret? When should a secret be shared?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Marriage is a commitment of two people to </a:t>
            </a:r>
            <a:r>
              <a:rPr lang="en-GB" sz="2800" dirty="0" err="1">
                <a:latin typeface="Comic Sans MS" panose="030F0702030302020204" pitchFamily="66" charset="0"/>
              </a:rPr>
              <a:t>eachother</a:t>
            </a:r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What is a healthy meal like?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How can we protect our own and </a:t>
            </a:r>
            <a:r>
              <a:rPr lang="en-GB" sz="2800" dirty="0" err="1">
                <a:latin typeface="Comic Sans MS" panose="030F0702030302020204" pitchFamily="66" charset="0"/>
              </a:rPr>
              <a:t>eachothers</a:t>
            </a:r>
            <a:r>
              <a:rPr lang="en-GB" sz="2800" dirty="0">
                <a:latin typeface="Comic Sans MS" panose="030F0702030302020204" pitchFamily="66" charset="0"/>
              </a:rPr>
              <a:t>’ hearts?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615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422B26-2F2A-4C75-A649-02595C9029AA}"/>
              </a:ext>
            </a:extLst>
          </p:cNvPr>
          <p:cNvSpPr txBox="1"/>
          <p:nvPr/>
        </p:nvSpPr>
        <p:spPr>
          <a:xfrm>
            <a:off x="1082040" y="868680"/>
            <a:ext cx="10256520" cy="5570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Comic Sans MS" panose="030F0702030302020204" pitchFamily="66" charset="0"/>
              </a:rPr>
              <a:t>Music</a:t>
            </a:r>
          </a:p>
          <a:p>
            <a:pPr algn="ctr"/>
            <a:r>
              <a:rPr lang="en-GB" sz="4400" dirty="0">
                <a:latin typeface="Comic Sans MS" panose="030F0702030302020204" pitchFamily="66" charset="0"/>
              </a:rPr>
              <a:t>What Shall We Do With the Drunken Sailor?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Sing a sea shanty expressively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Learn a cup rhythm game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Create body percussion patterns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Create accompaniments with bass notes and chords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Rehearse </a:t>
            </a:r>
            <a:r>
              <a:rPr lang="en-GB" sz="3200">
                <a:latin typeface="Comic Sans MS" panose="030F0702030302020204" pitchFamily="66" charset="0"/>
              </a:rPr>
              <a:t>and perform</a:t>
            </a:r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88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3091F-0035-913A-CD9B-DB7EDD75D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b="1" u="sng" dirty="0">
                <a:latin typeface="Comic Sans MS" panose="030F0702030302020204" pitchFamily="66" charset="0"/>
              </a:rPr>
              <a:t>English Writing:</a:t>
            </a:r>
          </a:p>
          <a:p>
            <a:pPr marL="0" indent="0">
              <a:buNone/>
            </a:pPr>
            <a:endParaRPr lang="en-GB" sz="4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This term our novel will be Mark of the Cyclops by Saviour </a:t>
            </a:r>
            <a:r>
              <a:rPr lang="en-GB" sz="3600" dirty="0" err="1">
                <a:latin typeface="Comic Sans MS" panose="030F0702030302020204" pitchFamily="66" charset="0"/>
              </a:rPr>
              <a:t>Pirotta</a:t>
            </a:r>
            <a:r>
              <a:rPr lang="en-GB" sz="36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We will be using this as a stimulus to write diary extracts and first person narratives.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5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12287-99C5-34A8-4EAF-1D30C5205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5E885-BB25-D8E8-B238-B89DB0388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GB" sz="4000" b="1" u="sng" dirty="0" err="1">
                <a:latin typeface="Comic Sans MS" panose="030F0702030302020204" pitchFamily="66" charset="0"/>
              </a:rPr>
              <a:t>SPaG</a:t>
            </a:r>
            <a:r>
              <a:rPr lang="en-GB" sz="4000" dirty="0">
                <a:latin typeface="Comic Sans MS" panose="030F0702030302020204" pitchFamily="66" charset="0"/>
              </a:rPr>
              <a:t>:</a:t>
            </a:r>
          </a:p>
          <a:p>
            <a:pPr marL="0" indent="0">
              <a:buNone/>
            </a:pPr>
            <a:endParaRPr lang="en-GB" sz="4000" dirty="0">
              <a:latin typeface="Comic Sans MS" panose="030F0702030302020204" pitchFamily="66" charset="0"/>
            </a:endParaRPr>
          </a:p>
          <a:p>
            <a:r>
              <a:rPr lang="en-GB" sz="4000" dirty="0">
                <a:latin typeface="Comic Sans MS" panose="030F0702030302020204" pitchFamily="66" charset="0"/>
              </a:rPr>
              <a:t>Year 5: suffixes (-ate, -</a:t>
            </a:r>
            <a:r>
              <a:rPr lang="en-GB" sz="4000" dirty="0" err="1">
                <a:latin typeface="Comic Sans MS" panose="030F0702030302020204" pitchFamily="66" charset="0"/>
              </a:rPr>
              <a:t>ise</a:t>
            </a:r>
            <a:r>
              <a:rPr lang="en-GB" sz="4000" dirty="0">
                <a:latin typeface="Comic Sans MS" panose="030F0702030302020204" pitchFamily="66" charset="0"/>
              </a:rPr>
              <a:t> and –</a:t>
            </a:r>
            <a:r>
              <a:rPr lang="en-GB" sz="4000" dirty="0" err="1">
                <a:latin typeface="Comic Sans MS" panose="030F0702030302020204" pitchFamily="66" charset="0"/>
              </a:rPr>
              <a:t>ify</a:t>
            </a:r>
            <a:r>
              <a:rPr lang="en-GB" sz="4000" dirty="0">
                <a:latin typeface="Comic Sans MS" panose="030F0702030302020204" pitchFamily="66" charset="0"/>
              </a:rPr>
              <a:t>) to convert nouns/adjectives into verbs; modal verbs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Year 6: active and passive voice; hyphenated words to clarify meaning; synonyms and antonyms; word repetition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3723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958F15-916C-EF8E-ED75-89D5F8167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B58A5-F7C0-895B-4B7E-5B0F9274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GB" sz="4800" b="1" u="sng" dirty="0">
                <a:latin typeface="Comic Sans MS" panose="030F0702030302020204" pitchFamily="66" charset="0"/>
              </a:rPr>
              <a:t>Chilham Readers:</a:t>
            </a:r>
          </a:p>
          <a:p>
            <a:pPr marL="0" indent="0">
              <a:buNone/>
            </a:pPr>
            <a:endParaRPr lang="en-GB" sz="4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4000" dirty="0">
                <a:latin typeface="Comic Sans MS" panose="030F0702030302020204" pitchFamily="66" charset="0"/>
              </a:rPr>
              <a:t>In </a:t>
            </a:r>
            <a:r>
              <a:rPr lang="en-GB" sz="4000" dirty="0" err="1">
                <a:latin typeface="Comic Sans MS" panose="030F0702030302020204" pitchFamily="66" charset="0"/>
              </a:rPr>
              <a:t>Chilham</a:t>
            </a:r>
            <a:r>
              <a:rPr lang="en-GB" sz="4000" dirty="0">
                <a:latin typeface="Comic Sans MS" panose="030F0702030302020204" pitchFamily="66" charset="0"/>
              </a:rPr>
              <a:t> Readers, we will be practising our VIPERS skills by reading a variety of texts linked to our Ancient Greece and Materials and their Properties topics.</a:t>
            </a:r>
            <a:r>
              <a:rPr lang="en-GB" sz="4800" dirty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197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F50E53-1BD9-8A12-7CA4-D1BCD3A9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A3E30-F79B-8D80-5C6E-004F8ED78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6000" b="1" u="sng" dirty="0">
                <a:latin typeface="Comic Sans MS" panose="030F0702030302020204" pitchFamily="66" charset="0"/>
              </a:rPr>
              <a:t>MFL</a:t>
            </a:r>
          </a:p>
          <a:p>
            <a:pPr marL="0" indent="0">
              <a:buNone/>
            </a:pPr>
            <a:r>
              <a:rPr lang="en-GB" sz="4000" b="1" dirty="0">
                <a:latin typeface="Comic Sans MS" panose="030F0702030302020204" pitchFamily="66" charset="0"/>
              </a:rPr>
              <a:t>French: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Look what I can do!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When I grow up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How do you spell that?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How are you feeling?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What am I going to do?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Je me </a:t>
            </a:r>
            <a:r>
              <a:rPr lang="en-GB" sz="4000" dirty="0" err="1">
                <a:latin typeface="Comic Sans MS" panose="030F0702030302020204" pitchFamily="66" charset="0"/>
              </a:rPr>
              <a:t>presente</a:t>
            </a:r>
            <a:r>
              <a:rPr lang="en-GB" sz="4000" dirty="0">
                <a:latin typeface="Comic Sans MS" panose="030F0702030302020204" pitchFamily="66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82103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17628F-1C7C-9B81-9147-149A5E3AC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2E346-6D15-B4EF-51CE-FB9EABD9A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b="1" u="sng" dirty="0">
                <a:latin typeface="Comic Sans MS" panose="030F0702030302020204" pitchFamily="66" charset="0"/>
              </a:rPr>
              <a:t>Art and Design: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Drawing: Exploring tone, texture and proportion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Create a 3D effect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Combine lines and marks to represent textures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Dark and light areas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Compare sizes of objects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Consider </a:t>
            </a:r>
            <a:r>
              <a:rPr lang="en-GB" sz="3600" dirty="0" err="1">
                <a:latin typeface="Comic Sans MS" panose="030F0702030302020204" pitchFamily="66" charset="0"/>
              </a:rPr>
              <a:t>placementof</a:t>
            </a:r>
            <a:r>
              <a:rPr lang="en-GB" sz="3600" dirty="0">
                <a:latin typeface="Comic Sans MS" panose="030F0702030302020204" pitchFamily="66" charset="0"/>
              </a:rPr>
              <a:t> elements</a:t>
            </a:r>
          </a:p>
          <a:p>
            <a:r>
              <a:rPr lang="en-GB" sz="3600" dirty="0">
                <a:latin typeface="Comic Sans MS" panose="030F0702030302020204" pitchFamily="66" charset="0"/>
              </a:rPr>
              <a:t>Use impasto techniques to create texture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3200" dirty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sz="5400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4700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0E8115-5690-FA3B-3FE2-D5E2143CF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F54B1-DBB3-BACB-F55B-3718AC2F8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sz="4800" b="1" u="sng" dirty="0">
                <a:latin typeface="Comic Sans MS" panose="030F0702030302020204" pitchFamily="66" charset="0"/>
              </a:rPr>
              <a:t>Computing:</a:t>
            </a:r>
          </a:p>
          <a:p>
            <a:pPr marL="0" indent="0" algn="ctr">
              <a:buNone/>
            </a:pPr>
            <a:r>
              <a:rPr lang="en-GB" sz="4400" dirty="0">
                <a:latin typeface="Comic Sans MS" panose="030F0702030302020204" pitchFamily="66" charset="0"/>
              </a:rPr>
              <a:t>Searches and Searching: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Computers can be connected together to form systems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Recognise the role of computer systems in our lives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Experiment with search engines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Describe how search engines select results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Explain how search results are ranked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Recognise why order of results is important</a:t>
            </a:r>
          </a:p>
          <a:p>
            <a:pPr marL="0" indent="0" algn="ctr">
              <a:buNone/>
            </a:pPr>
            <a:endParaRPr lang="en-US" sz="3200" dirty="0">
              <a:latin typeface="Comic Sans MS" panose="030F0702030302020204" pitchFamily="66" charset="0"/>
            </a:endParaRPr>
          </a:p>
          <a:p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12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9DB5C-977E-9095-726C-0FE66079F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32A9F-F77A-D8DF-9787-4253C893C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b="1" u="sng" dirty="0">
                <a:latin typeface="Comic Sans MS" panose="030F0702030302020204" pitchFamily="66" charset="0"/>
              </a:rPr>
              <a:t>History</a:t>
            </a:r>
          </a:p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This term our History topic is Ancient Greece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Who were the Ancient Greeks?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What was daily life like in Ancient Greece?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How did life in Athens compare with life in Sparta?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What did the Ancient Greeks believe?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What did the Ancient Greeks believe about the Trojan War?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380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6E5260-CA5E-3E3B-9E41-5DA347B72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38DAE-D879-3286-8EC0-641472383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400" b="1" u="sng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sz="4400" b="1" u="sng" dirty="0">
                <a:latin typeface="Comic Sans MS" panose="030F0702030302020204" pitchFamily="66" charset="0"/>
              </a:rPr>
              <a:t>Maths</a:t>
            </a:r>
          </a:p>
          <a:p>
            <a:pPr marL="0" indent="0"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Topics this term will include: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Place value to 10,000,000, </a:t>
            </a:r>
            <a:r>
              <a:rPr lang="en-GB" sz="3200" dirty="0" err="1">
                <a:latin typeface="Comic Sans MS" panose="030F0702030302020204" pitchFamily="66" charset="0"/>
              </a:rPr>
              <a:t>coparing</a:t>
            </a:r>
            <a:r>
              <a:rPr lang="en-GB" sz="3200" dirty="0">
                <a:latin typeface="Comic Sans MS" panose="030F0702030302020204" pitchFamily="66" charset="0"/>
              </a:rPr>
              <a:t>, ordering and rounding numbers, and negative numbers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Addition and subtraction, including using known facts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Multiples, factors and prime numbers, and multiplying and dividing by 10, 100 and 1000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sz="36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4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4400" b="1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90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3AB25FCC59D94F9D6940F9AF843F99" ma:contentTypeVersion="8" ma:contentTypeDescription="Create a new document." ma:contentTypeScope="" ma:versionID="2b25e22833125f79c5b53f2edd3f4ce4">
  <xsd:schema xmlns:xsd="http://www.w3.org/2001/XMLSchema" xmlns:xs="http://www.w3.org/2001/XMLSchema" xmlns:p="http://schemas.microsoft.com/office/2006/metadata/properties" xmlns:ns2="baa9bdac-6e7a-4fcb-a28a-d04afdb5cdae" targetNamespace="http://schemas.microsoft.com/office/2006/metadata/properties" ma:root="true" ma:fieldsID="e8c166f4eda8719ad03b103734f261f3" ns2:_="">
    <xsd:import namespace="baa9bdac-6e7a-4fcb-a28a-d04afdb5cd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9bdac-6e7a-4fcb-a28a-d04afdb5cd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42A8D4-451E-4FF8-8A25-CBAF834DFD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a9bdac-6e7a-4fcb-a28a-d04afdb5cd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35381E-8CD7-479F-B704-2A4F436F48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BAEA1A-BCEA-473B-88C6-9A6040B5B739}">
  <ds:schemaRefs>
    <ds:schemaRef ds:uri="baa9bdac-6e7a-4fcb-a28a-d04afdb5cda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2090</TotalTime>
  <Words>581</Words>
  <Application>Microsoft Office PowerPoint</Application>
  <PresentationFormat>Widescreen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Bookman Old Style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Ollie Garland</dc:creator>
  <cp:lastModifiedBy>Rose Smith</cp:lastModifiedBy>
  <cp:revision>83</cp:revision>
  <cp:lastPrinted>2026-04-24T12:29:42Z</cp:lastPrinted>
  <dcterms:created xsi:type="dcterms:W3CDTF">2025-08-31T09:04:09Z</dcterms:created>
  <dcterms:modified xsi:type="dcterms:W3CDTF">2026-09-01T15:29:44Z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0x010100053AB25FCC59D94F9D6940F9AF843F99</vt:lpwstr>
  </property>
</Properties>
</file>